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595" r:id="rId3"/>
    <p:sldId id="590" r:id="rId4"/>
    <p:sldId id="591" r:id="rId5"/>
    <p:sldId id="592" r:id="rId6"/>
    <p:sldId id="339" r:id="rId7"/>
    <p:sldId id="596" r:id="rId8"/>
    <p:sldId id="598" r:id="rId9"/>
    <p:sldId id="594" r:id="rId10"/>
    <p:sldId id="597" r:id="rId11"/>
    <p:sldId id="274" r:id="rId1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521415D9-36F7-43E2-AB2F-B90AF26B5E84}">
      <p14:sectionLst xmlns:p14="http://schemas.microsoft.com/office/powerpoint/2010/main">
        <p14:section name="默认节" id="{99C58EE4-50F0-F34E-99E2-74AF9386AF72}">
          <p14:sldIdLst>
            <p14:sldId id="256"/>
            <p14:sldId id="595"/>
            <p14:sldId id="590"/>
            <p14:sldId id="591"/>
            <p14:sldId id="592"/>
            <p14:sldId id="339"/>
            <p14:sldId id="596"/>
            <p14:sldId id="598"/>
            <p14:sldId id="594"/>
            <p14:sldId id="597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05">
          <p15:clr>
            <a:srgbClr val="A4A3A4"/>
          </p15:clr>
        </p15:guide>
        <p15:guide id="2" pos="4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284" autoAdjust="0"/>
  </p:normalViewPr>
  <p:slideViewPr>
    <p:cSldViewPr snapToGrid="0" snapToObjects="1">
      <p:cViewPr varScale="1">
        <p:scale>
          <a:sx n="41" d="100"/>
          <a:sy n="41" d="100"/>
        </p:scale>
        <p:origin x="364" y="60"/>
      </p:cViewPr>
      <p:guideLst>
        <p:guide orient="horz" pos="3105"/>
        <p:guide pos="4160"/>
      </p:guideLst>
    </p:cSldViewPr>
  </p:slideViewPr>
  <p:outlineViewPr>
    <p:cViewPr>
      <p:scale>
        <a:sx n="33" d="100"/>
        <a:sy n="33" d="100"/>
      </p:scale>
      <p:origin x="0" y="2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zh-CN" dirty="0"/>
              <a:t>1</a:t>
            </a:r>
            <a:r>
              <a:rPr lang="zh-CN" altLang="en-US" dirty="0"/>
              <a:t>、可以对学期的目标和单次运动信息进行管理设置</a:t>
            </a:r>
          </a:p>
          <a:p>
            <a:r>
              <a:rPr lang="en-US" altLang="zh-CN" dirty="0"/>
              <a:t>2</a:t>
            </a:r>
            <a:r>
              <a:rPr lang="zh-CN" altLang="en-US" dirty="0"/>
              <a:t>、学生基础信息可以进行审核</a:t>
            </a:r>
          </a:p>
          <a:p>
            <a:r>
              <a:rPr lang="en-US" altLang="zh-CN" dirty="0"/>
              <a:t>3</a:t>
            </a:r>
            <a:r>
              <a:rPr lang="zh-CN" altLang="en-US" dirty="0"/>
              <a:t>、运动记录可以进行详细查看和管理、运动记录会自动识别是否有效</a:t>
            </a:r>
          </a:p>
          <a:p>
            <a:r>
              <a:rPr lang="en-US" altLang="zh-CN" dirty="0"/>
              <a:t>4</a:t>
            </a:r>
            <a:r>
              <a:rPr lang="zh-CN" altLang="en-US" dirty="0"/>
              <a:t>、运动成绩能自动归集，并生成分数</a:t>
            </a:r>
          </a:p>
          <a:p>
            <a:r>
              <a:rPr lang="en-US" altLang="zh-CN" dirty="0"/>
              <a:t>5</a:t>
            </a:r>
            <a:r>
              <a:rPr lang="zh-CN" altLang="en-US" dirty="0"/>
              <a:t>、所有数据能够按院系、班级等类别进行筛选和排名。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1069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 hasCustomPrompt="1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 hasCustomPrompt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762000"/>
            <a:ext cx="5334000" cy="8242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 hasCustomPrompt="1"/>
          </p:nvPr>
        </p:nvSpPr>
        <p:spPr>
          <a:xfrm>
            <a:off x="952500" y="762000"/>
            <a:ext cx="5334000" cy="40005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 hasCustomPrompt="1"/>
          </p:nvPr>
        </p:nvSpPr>
        <p:spPr>
          <a:xfrm>
            <a:off x="952500" y="5003800"/>
            <a:ext cx="5334000" cy="400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 hasCustomPrompt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2800"/>
            </a:lvl1pPr>
            <a:lvl2pPr marL="762000" indent="-381000">
              <a:spcBef>
                <a:spcPts val="3800"/>
              </a:spcBef>
              <a:defRPr sz="2800"/>
            </a:lvl2pPr>
            <a:lvl3pPr marL="1143000" indent="-381000">
              <a:spcBef>
                <a:spcPts val="3800"/>
              </a:spcBef>
              <a:defRPr sz="2800"/>
            </a:lvl3pPr>
            <a:lvl4pPr marL="1524000" indent="-381000">
              <a:spcBef>
                <a:spcPts val="3800"/>
              </a:spcBef>
              <a:defRPr sz="2800"/>
            </a:lvl4pPr>
            <a:lvl5pPr marL="1905000" indent="-381000">
              <a:spcBef>
                <a:spcPts val="3800"/>
              </a:spcBef>
              <a:defRPr sz="28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 hasCustomPrompt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18300" y="762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762884"/>
            <a:ext cx="5334000" cy="8229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 hasCustomPrompt="1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 hasCustomPrompt="1"/>
          </p:nvPr>
        </p:nvSpPr>
        <p:spPr>
          <a:xfrm>
            <a:off x="1270000" y="4203699"/>
            <a:ext cx="10464800" cy="8128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  <a:defRPr sz="4000">
                <a:solidFill>
                  <a:srgbClr val="FFF500"/>
                </a:solidFill>
              </a:defRPr>
            </a:lvl1pPr>
          </a:lstStyle>
          <a:p>
            <a:r>
              <a:t>“在此键入引文。”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06400"/>
            <a:ext cx="11099800" cy="21209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hyperlink" Target="http://lerun.lptiyu.com/admin.php/index/login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0" y="349658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“步道乐跑”教师使用手册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22867" y="8362046"/>
            <a:ext cx="7340600" cy="6858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t" forceAA="0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乐跑体育互联网（武汉）有限公司</a:t>
            </a:r>
            <a:endParaRPr kumimoji="0" lang="zh-CN" altLang="en-US" sz="3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Shape 119"/>
          <p:cNvSpPr/>
          <p:nvPr/>
        </p:nvSpPr>
        <p:spPr>
          <a:xfrm>
            <a:off x="653501" y="3534959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包括手机和电脑使用两个部分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343535" y="0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登入的网页后台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0B22DA7-E068-468B-ABF0-515841D41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" y="1118255"/>
            <a:ext cx="12424229" cy="78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3787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/>
        </p:nvSpPr>
        <p:spPr>
          <a:xfrm>
            <a:off x="4667201" y="4287638"/>
            <a:ext cx="3949799" cy="102592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solidFill>
                  <a:schemeClr val="tx2">
                    <a:lumMod val="10000"/>
                  </a:schemeClr>
                </a:solidFill>
                <a:latin typeface="Heiti SC Light" charset="-122"/>
                <a:ea typeface="Heiti SC Light" charset="-122"/>
                <a:cs typeface="Heiti SC Light" charset="-122"/>
              </a:rPr>
              <a:t>谢谢观看！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343535" y="3222615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一，“步道乐跑”教师手机操作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22550" y="5215890"/>
            <a:ext cx="7340600" cy="6858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t" forceAA="0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乐跑体育互联网（武汉）有限公司</a:t>
            </a:r>
            <a:endParaRPr kumimoji="0" lang="zh-CN" altLang="en-US" sz="3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93942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343535" y="0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，下载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C41A81D-D51A-48A5-80A6-13EDB3FB42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342" y="2917371"/>
            <a:ext cx="4317442" cy="51816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6E7D1F7-5E5D-4DF8-B583-4357E6CB56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29" y="2917371"/>
            <a:ext cx="3788229" cy="606697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3D42763-055A-4A19-806F-276B119BC195}"/>
              </a:ext>
            </a:extLst>
          </p:cNvPr>
          <p:cNvSpPr txBox="1"/>
          <p:nvPr/>
        </p:nvSpPr>
        <p:spPr>
          <a:xfrm>
            <a:off x="798285" y="1697961"/>
            <a:ext cx="4542972" cy="68736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>
                <a:solidFill>
                  <a:schemeClr val="bg2"/>
                </a:solidFill>
              </a:rPr>
              <a:t>（一）扫码下载</a:t>
            </a:r>
            <a:r>
              <a:rPr kumimoji="0" lang="zh-CN" altLang="en-US" sz="3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13DAABF-2CBD-418F-854F-08C90B9C7A64}"/>
              </a:ext>
            </a:extLst>
          </p:cNvPr>
          <p:cNvSpPr txBox="1"/>
          <p:nvPr/>
        </p:nvSpPr>
        <p:spPr>
          <a:xfrm flipH="1">
            <a:off x="7663544" y="1648439"/>
            <a:ext cx="3788229" cy="127214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>
                <a:solidFill>
                  <a:schemeClr val="bg2"/>
                </a:solidFill>
              </a:rPr>
              <a:t>（二）应用市场   搜索下载</a:t>
            </a:r>
            <a:endParaRPr kumimoji="0" lang="zh-CN" altLang="en-US" sz="38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54580954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343535" y="218158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，认证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668917-F45D-4DDE-848B-147B14680B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8057"/>
            <a:ext cx="3106057" cy="66631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AE83093-EAF8-4CD1-B2DD-59A3150933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57" y="2598057"/>
            <a:ext cx="3396343" cy="66631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08910B8-524D-40BF-9256-5513ECEFE6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486" y="2598056"/>
            <a:ext cx="3439885" cy="66631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4D30172-0EA7-4F3F-8B3E-B81081973B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371" y="2598055"/>
            <a:ext cx="2902857" cy="66631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CFEA4C6A-E1EA-45B8-B36A-8BA8C0F198FF}"/>
              </a:ext>
            </a:extLst>
          </p:cNvPr>
          <p:cNvCxnSpPr/>
          <p:nvPr/>
        </p:nvCxnSpPr>
        <p:spPr>
          <a:xfrm flipH="1">
            <a:off x="1032963" y="4252686"/>
            <a:ext cx="331380" cy="7837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D9692197-2890-4F09-AE99-EC56AADE8852}"/>
              </a:ext>
            </a:extLst>
          </p:cNvPr>
          <p:cNvSpPr txBox="1"/>
          <p:nvPr/>
        </p:nvSpPr>
        <p:spPr>
          <a:xfrm>
            <a:off x="343535" y="5229802"/>
            <a:ext cx="2356122" cy="68736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8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点击头像</a:t>
            </a: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8796DE2B-24B8-456D-AE08-E5CDA041D260}"/>
              </a:ext>
            </a:extLst>
          </p:cNvPr>
          <p:cNvCxnSpPr/>
          <p:nvPr/>
        </p:nvCxnSpPr>
        <p:spPr>
          <a:xfrm flipH="1">
            <a:off x="5326743" y="5036457"/>
            <a:ext cx="348343" cy="7257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AF2A3E3C-5CF3-42DE-A127-EAFC4FCC694B}"/>
              </a:ext>
            </a:extLst>
          </p:cNvPr>
          <p:cNvSpPr txBox="1"/>
          <p:nvPr/>
        </p:nvSpPr>
        <p:spPr>
          <a:xfrm>
            <a:off x="3686629" y="5764729"/>
            <a:ext cx="2525485" cy="127214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8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点击修改资料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AF843D65-0D18-457F-AF12-B6BE30ED60DF}"/>
              </a:ext>
            </a:extLst>
          </p:cNvPr>
          <p:cNvCxnSpPr>
            <a:cxnSpLocks/>
          </p:cNvCxnSpPr>
          <p:nvPr/>
        </p:nvCxnSpPr>
        <p:spPr>
          <a:xfrm flipH="1">
            <a:off x="7082971" y="7445829"/>
            <a:ext cx="638629" cy="6971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F7649169-CC75-4C76-9B24-F5C37EA6F875}"/>
              </a:ext>
            </a:extLst>
          </p:cNvPr>
          <p:cNvSpPr txBox="1"/>
          <p:nvPr/>
        </p:nvSpPr>
        <p:spPr>
          <a:xfrm>
            <a:off x="7082971" y="6301979"/>
            <a:ext cx="2423886" cy="127214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8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点击身份认证</a:t>
            </a: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7F513B7C-580E-44F6-9C76-314EFEF7AD11}"/>
              </a:ext>
            </a:extLst>
          </p:cNvPr>
          <p:cNvCxnSpPr/>
          <p:nvPr/>
        </p:nvCxnSpPr>
        <p:spPr>
          <a:xfrm flipH="1">
            <a:off x="11814628" y="4093029"/>
            <a:ext cx="638629" cy="5950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0C8D323E-0589-4FA9-A36B-5425BEBAFFDA}"/>
              </a:ext>
            </a:extLst>
          </p:cNvPr>
          <p:cNvSpPr txBox="1"/>
          <p:nvPr/>
        </p:nvSpPr>
        <p:spPr>
          <a:xfrm>
            <a:off x="10276114" y="4245884"/>
            <a:ext cx="2385151" cy="185691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8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选择教职工，填写相关信息</a:t>
            </a:r>
          </a:p>
        </p:txBody>
      </p:sp>
    </p:spTree>
    <p:extLst>
      <p:ext uri="{BB962C8B-B14F-4D97-AF65-F5344CB8AC3E}">
        <p14:creationId xmlns:p14="http://schemas.microsoft.com/office/powerpoint/2010/main" val="287823372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343535" y="0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，查看跑步规则与成绩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58A15D5-7FC3-4923-9978-8170D9CD3F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135" y="2206172"/>
            <a:ext cx="4165600" cy="69958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8D211CC-932F-43E5-85EB-D220123ED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78" y="2206172"/>
            <a:ext cx="4325257" cy="69958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7BAF053-13B2-4C86-A6F2-32B01C326F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735" y="2206172"/>
            <a:ext cx="4165600" cy="69958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cxnSp>
        <p:nvCxnSpPr>
          <p:cNvPr id="3" name="直接箭头连接符 2"/>
          <p:cNvCxnSpPr/>
          <p:nvPr/>
        </p:nvCxnSpPr>
        <p:spPr>
          <a:xfrm flipH="1">
            <a:off x="3781586" y="3456122"/>
            <a:ext cx="3673099" cy="2634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V="1">
            <a:off x="8369085" y="3037668"/>
            <a:ext cx="1658318" cy="10228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16078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605" y="2600960"/>
            <a:ext cx="3213100" cy="52717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文本框 7"/>
          <p:cNvSpPr txBox="1"/>
          <p:nvPr/>
        </p:nvSpPr>
        <p:spPr>
          <a:xfrm>
            <a:off x="1595120" y="8325803"/>
            <a:ext cx="4409440" cy="5321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FillTx/>
                <a:latin typeface="Heiti SC Light" charset="-122"/>
                <a:ea typeface="Heiti SC Light" charset="-122"/>
                <a:cs typeface="Heiti SC Light" charset="-122"/>
                <a:sym typeface="Helvetica Light"/>
              </a:rPr>
              <a:t>体育班级管理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4130"/>
            <a:ext cx="3213100" cy="53454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cxnSp>
        <p:nvCxnSpPr>
          <p:cNvPr id="7" name="直接箭头连接符 6"/>
          <p:cNvCxnSpPr/>
          <p:nvPr/>
        </p:nvCxnSpPr>
        <p:spPr>
          <a:xfrm flipV="1">
            <a:off x="1286359" y="3332136"/>
            <a:ext cx="2169763" cy="3750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704" y="2600960"/>
            <a:ext cx="2993668" cy="53136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cxnSp>
        <p:nvCxnSpPr>
          <p:cNvPr id="13" name="直接箭头连接符 12"/>
          <p:cNvCxnSpPr/>
          <p:nvPr/>
        </p:nvCxnSpPr>
        <p:spPr>
          <a:xfrm flipV="1">
            <a:off x="5083444" y="3332136"/>
            <a:ext cx="1596325" cy="5579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3735092" y="4075413"/>
            <a:ext cx="2460591" cy="127214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</a:t>
            </a:r>
            <a:r>
              <a:rPr kumimoji="0" lang="zh-CN" altLang="en-US" sz="38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点击体育班级管理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372" y="2550590"/>
            <a:ext cx="3572427" cy="53221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cxnSp>
        <p:nvCxnSpPr>
          <p:cNvPr id="17" name="直接箭头连接符 16"/>
          <p:cNvCxnSpPr/>
          <p:nvPr/>
        </p:nvCxnSpPr>
        <p:spPr>
          <a:xfrm flipV="1">
            <a:off x="8632556" y="3611105"/>
            <a:ext cx="1324763" cy="2789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9847188" y="2854565"/>
            <a:ext cx="2468682" cy="185691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>
                <a:solidFill>
                  <a:schemeClr val="bg2"/>
                </a:solidFill>
              </a:rPr>
              <a:t>点击分数既可查看运动记录</a:t>
            </a:r>
            <a:endParaRPr lang="en-US" altLang="zh-CN" dirty="0">
              <a:solidFill>
                <a:schemeClr val="bg2"/>
              </a:solidFill>
            </a:endParaRPr>
          </a:p>
        </p:txBody>
      </p:sp>
      <p:sp>
        <p:nvSpPr>
          <p:cNvPr id="23" name="Shape 119"/>
          <p:cNvSpPr/>
          <p:nvPr/>
        </p:nvSpPr>
        <p:spPr>
          <a:xfrm>
            <a:off x="489072" y="431984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，手机校园乐跑管理后台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219549" y="0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altLang="zh-CN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，定向公告发布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596322"/>
            <a:ext cx="4053668" cy="74908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224" y="1596323"/>
            <a:ext cx="4580610" cy="74908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cxnSp>
        <p:nvCxnSpPr>
          <p:cNvPr id="6" name="直接箭头连接符 5"/>
          <p:cNvCxnSpPr/>
          <p:nvPr/>
        </p:nvCxnSpPr>
        <p:spPr>
          <a:xfrm flipV="1">
            <a:off x="4231037" y="3394129"/>
            <a:ext cx="3626604" cy="28206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2479729" y="6237427"/>
            <a:ext cx="3239146" cy="127214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8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点击对应的学校</a:t>
            </a:r>
          </a:p>
        </p:txBody>
      </p:sp>
      <p:cxnSp>
        <p:nvCxnSpPr>
          <p:cNvPr id="9" name="直接箭头连接符 8"/>
          <p:cNvCxnSpPr/>
          <p:nvPr/>
        </p:nvCxnSpPr>
        <p:spPr>
          <a:xfrm>
            <a:off x="8284705" y="7036231"/>
            <a:ext cx="626820" cy="14878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7346197" y="5247615"/>
            <a:ext cx="3549111" cy="185691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8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点击发布公告既可通知相应班级的学生</a:t>
            </a:r>
          </a:p>
        </p:txBody>
      </p:sp>
    </p:spTree>
    <p:extLst>
      <p:ext uri="{BB962C8B-B14F-4D97-AF65-F5344CB8AC3E}">
        <p14:creationId xmlns:p14="http://schemas.microsoft.com/office/powerpoint/2010/main" val="421976431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343535" y="2714784"/>
            <a:ext cx="11899265" cy="2133918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二，“步道乐跑”教师电脑后台操作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22550" y="5215890"/>
            <a:ext cx="7340600" cy="6858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t" forceAA="0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乐跑体育互联网（武汉）有限公司</a:t>
            </a:r>
            <a:endParaRPr kumimoji="0" lang="zh-CN" altLang="en-US" sz="3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0899993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343535" y="0"/>
            <a:ext cx="11899265" cy="111825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sz="660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登入乐跑体育后台网址</a:t>
            </a:r>
            <a:endParaRPr lang="en-US" altLang="zh-CN" sz="660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9F89FF5-0467-41E3-B8B3-FE9FC42F52F2}"/>
              </a:ext>
            </a:extLst>
          </p:cNvPr>
          <p:cNvSpPr txBox="1"/>
          <p:nvPr/>
        </p:nvSpPr>
        <p:spPr>
          <a:xfrm>
            <a:off x="762000" y="1118255"/>
            <a:ext cx="10718800" cy="244169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zh-CN" altLang="en-US" dirty="0">
                <a:solidFill>
                  <a:schemeClr val="bg2"/>
                </a:solidFill>
              </a:rPr>
              <a:t>乐跑后台网址</a:t>
            </a:r>
            <a:r>
              <a:rPr lang="en-US" altLang="zh-CN" dirty="0">
                <a:solidFill>
                  <a:schemeClr val="bg2"/>
                </a:solidFill>
                <a:hlinkClick r:id="rId4"/>
              </a:rPr>
              <a:t>http://lerun.lptiyu.com/admin.php/index/login.html</a:t>
            </a:r>
            <a:endParaRPr lang="en-US" altLang="zh-CN" dirty="0">
              <a:solidFill>
                <a:schemeClr val="bg2"/>
              </a:solidFill>
            </a:endParaRPr>
          </a:p>
          <a:p>
            <a:r>
              <a:rPr lang="zh-CN" altLang="en-US" dirty="0">
                <a:solidFill>
                  <a:schemeClr val="bg2"/>
                </a:solidFill>
              </a:rPr>
              <a:t>输入相应的账号和密码</a:t>
            </a:r>
            <a:endParaRPr lang="en-US" altLang="zh-CN" dirty="0">
              <a:solidFill>
                <a:schemeClr val="bg2"/>
              </a:solidFill>
            </a:endParaRPr>
          </a:p>
          <a:p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账号：</a:t>
            </a:r>
            <a:r>
              <a:rPr lang="en-US" altLang="zh-CN" dirty="0" err="1">
                <a:solidFill>
                  <a:schemeClr val="bg2"/>
                </a:solidFill>
              </a:rPr>
              <a:t>adminxxxxx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密码：</a:t>
            </a:r>
            <a:r>
              <a:rPr lang="en-US" altLang="zh-CN" dirty="0" err="1">
                <a:solidFill>
                  <a:schemeClr val="bg2"/>
                </a:solidFill>
              </a:rPr>
              <a:t>lepaoxxx</a:t>
            </a:r>
            <a:endParaRPr kumimoji="0" lang="zh-CN" altLang="en-US" sz="38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sym typeface="Helvetica Ligh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E6DAD33-0EDA-49A3-BE0A-C87B9A7FF0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93368"/>
            <a:ext cx="9695543" cy="554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7229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33"/>
                <a:lumOff val="-710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600" b="1" i="0" u="none" strike="noStrike" cap="none" spc="0" normalizeH="0" baseline="0">
            <a:ln>
              <a:noFill/>
            </a:ln>
            <a:solidFill>
              <a:srgbClr val="0E0503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33"/>
                <a:lumOff val="-710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600" b="1" i="0" u="none" strike="noStrike" cap="none" spc="0" normalizeH="0" baseline="0">
            <a:ln>
              <a:noFill/>
            </a:ln>
            <a:solidFill>
              <a:srgbClr val="0E0503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263</Words>
  <Application>Microsoft Office PowerPoint</Application>
  <PresentationFormat>自定义</PresentationFormat>
  <Paragraphs>34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7" baseType="lpstr">
      <vt:lpstr>Heiti SC Light</vt:lpstr>
      <vt:lpstr>Helvetica Light</vt:lpstr>
      <vt:lpstr>Helvetica Neue</vt:lpstr>
      <vt:lpstr>微软雅黑</vt:lpstr>
      <vt:lpstr>Helvetica</vt:lpstr>
      <vt:lpstr>Gradient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12965</dc:creator>
  <cp:lastModifiedBy>937308199@qq.com</cp:lastModifiedBy>
  <cp:revision>726</cp:revision>
  <dcterms:created xsi:type="dcterms:W3CDTF">2017-06-06T06:33:00Z</dcterms:created>
  <dcterms:modified xsi:type="dcterms:W3CDTF">2018-05-03T06:11:12Z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2052-10.1.0.7022</vt:lpwstr>
  </property>
</Properties>
</file>